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9" r:id="rId4"/>
    <p:sldId id="288" r:id="rId5"/>
    <p:sldId id="290" r:id="rId6"/>
    <p:sldId id="278" r:id="rId7"/>
    <p:sldId id="291" r:id="rId8"/>
    <p:sldId id="279" r:id="rId9"/>
    <p:sldId id="296" r:id="rId10"/>
    <p:sldId id="280" r:id="rId11"/>
    <p:sldId id="258" r:id="rId12"/>
    <p:sldId id="281" r:id="rId13"/>
    <p:sldId id="272" r:id="rId14"/>
    <p:sldId id="259" r:id="rId15"/>
    <p:sldId id="282" r:id="rId16"/>
    <p:sldId id="286" r:id="rId17"/>
    <p:sldId id="283" r:id="rId18"/>
    <p:sldId id="284" r:id="rId19"/>
    <p:sldId id="292" r:id="rId20"/>
    <p:sldId id="293" r:id="rId21"/>
    <p:sldId id="276" r:id="rId22"/>
    <p:sldId id="294" r:id="rId23"/>
    <p:sldId id="263" r:id="rId24"/>
    <p:sldId id="297" r:id="rId25"/>
    <p:sldId id="266" r:id="rId26"/>
    <p:sldId id="298" r:id="rId27"/>
    <p:sldId id="285" r:id="rId28"/>
    <p:sldId id="267" r:id="rId29"/>
    <p:sldId id="269" r:id="rId30"/>
    <p:sldId id="270" r:id="rId31"/>
    <p:sldId id="271" r:id="rId32"/>
    <p:sldId id="295" r:id="rId33"/>
    <p:sldId id="277" r:id="rId34"/>
    <p:sldId id="268" r:id="rId35"/>
    <p:sldId id="28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42"/>
    <p:restoredTop sz="80694"/>
  </p:normalViewPr>
  <p:slideViewPr>
    <p:cSldViewPr snapToGrid="0" snapToObjects="1">
      <p:cViewPr>
        <p:scale>
          <a:sx n="124" d="100"/>
          <a:sy n="124" d="100"/>
        </p:scale>
        <p:origin x="248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3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1D0-1460-8345-A246-82B3D976F80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50B64-96E5-E343-8F01-D31FEDCA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7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0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3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67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8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39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42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9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11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6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59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34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38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12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2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4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1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81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1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3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60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2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7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25FCF-BAFD-1342-B016-90CE965F77F5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B56-37F9-4C4B-BF93-F1A333879F4A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070-26B3-8043-A1C1-AEAAE1CC19D7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0441-C4BC-D24C-AED7-86F67408266E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28650" y="832105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2E14-006B-7744-B5C2-218AF6B6C0A1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8957"/>
            <a:ext cx="3886200" cy="464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8957"/>
            <a:ext cx="3886200" cy="464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1A14-E00D-9448-99CA-BF720EBBCFF9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628650" y="832105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A723-54F0-B24A-AB0F-0960D58DFC0F}" type="datetime1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4768-3126-3041-9DB0-A27889331CF5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28650" y="841249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82B40-24B8-4146-9974-8BE088458248}" type="datetime1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8331-49C6-194C-A7AF-DD85D8ED58CF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879D-FFD7-FA41-97EE-D7DA94862A40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85739"/>
            <a:ext cx="7886700" cy="65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2397D-D493-DA47-B41D-AFBE69CC013D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05" y="185738"/>
            <a:ext cx="368046" cy="6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328" y="1131507"/>
            <a:ext cx="8467344" cy="2387600"/>
          </a:xfrm>
        </p:spPr>
        <p:txBody>
          <a:bodyPr anchor="ctr"/>
          <a:lstStyle/>
          <a:p>
            <a:r>
              <a:rPr lang="en-US"/>
              <a:t>Large Scale Landmark Recognition via Triplet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Jifu Zhao</a:t>
            </a:r>
          </a:p>
          <a:p>
            <a:r>
              <a:rPr lang="en-US" dirty="0"/>
              <a:t>Statistics @ UIUC</a:t>
            </a:r>
          </a:p>
          <a:p>
            <a:r>
              <a:rPr lang="en-US" dirty="0"/>
              <a:t>04/26/2018, Urbana</a:t>
            </a:r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 March 01 2018, Google released a new dataset for landmark recognition</a:t>
            </a:r>
          </a:p>
          <a:p>
            <a:pPr lvl="1"/>
            <a:r>
              <a:rPr lang="en-US" sz="2000" dirty="0" smtClean="0"/>
              <a:t>1,225,029 training images with 14,951 landmarks</a:t>
            </a:r>
          </a:p>
          <a:p>
            <a:pPr lvl="1"/>
            <a:r>
              <a:rPr lang="en-US" sz="2000" dirty="0" smtClean="0"/>
              <a:t>117,703 test images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80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40" y="1014707"/>
            <a:ext cx="6734051" cy="5050538"/>
          </a:xfrm>
        </p:spPr>
      </p:pic>
    </p:spTree>
    <p:extLst>
      <p:ext uri="{BB962C8B-B14F-4D97-AF65-F5344CB8AC3E}">
        <p14:creationId xmlns:p14="http://schemas.microsoft.com/office/powerpoint/2010/main" val="10034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 March 01 2018, Google release a new dataset for landmark recognition</a:t>
            </a:r>
          </a:p>
          <a:p>
            <a:pPr lvl="1"/>
            <a:r>
              <a:rPr lang="en-US" sz="2000" dirty="0" smtClean="0"/>
              <a:t>1,225,029 training images with 14,951 landmarks</a:t>
            </a:r>
          </a:p>
          <a:p>
            <a:pPr lvl="1"/>
            <a:r>
              <a:rPr lang="en-US" sz="2000" dirty="0" smtClean="0"/>
              <a:t>117,703 test images</a:t>
            </a:r>
            <a:endParaRPr lang="en-US" sz="2000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90195"/>
            <a:ext cx="7886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our case</a:t>
            </a:r>
          </a:p>
          <a:p>
            <a:pPr lvl="1"/>
            <a:r>
              <a:rPr lang="en-US" sz="2000" dirty="0" smtClean="0"/>
              <a:t>113,783 training images with 14,943 different landmarks</a:t>
            </a:r>
          </a:p>
          <a:p>
            <a:pPr lvl="1"/>
            <a:r>
              <a:rPr lang="en-US" sz="2000" dirty="0" smtClean="0"/>
              <a:t>22,255 validation images with 7,675 different landmarks</a:t>
            </a:r>
          </a:p>
          <a:p>
            <a:pPr lvl="1"/>
            <a:r>
              <a:rPr lang="en-US" sz="2000" dirty="0" smtClean="0"/>
              <a:t>22,391 test images with 14,436 different landmarks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42825"/>
            <a:ext cx="7886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accuracy</a:t>
            </a:r>
          </a:p>
          <a:p>
            <a:r>
              <a:rPr lang="en-US" sz="2400" dirty="0" smtClean="0"/>
              <a:t>Idea 2: Classical CNN for Multiclass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accuracy</a:t>
            </a:r>
          </a:p>
          <a:p>
            <a:r>
              <a:rPr lang="en-US" sz="2400" dirty="0" smtClean="0"/>
              <a:t>Idea 2: Classical CNN for Multiclass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2796" r="895" b="1418"/>
          <a:stretch/>
        </p:blipFill>
        <p:spPr>
          <a:xfrm>
            <a:off x="699247" y="2321859"/>
            <a:ext cx="7745506" cy="4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accuracy</a:t>
            </a:r>
          </a:p>
          <a:p>
            <a:r>
              <a:rPr lang="en-US" sz="2400" dirty="0" smtClean="0"/>
              <a:t>Idea 2: Classical CNN for Multiclass Classification</a:t>
            </a:r>
          </a:p>
          <a:p>
            <a:pPr lvl="1"/>
            <a:r>
              <a:rPr lang="en-US" sz="2000" dirty="0"/>
              <a:t>Large amount of </a:t>
            </a:r>
            <a:r>
              <a:rPr lang="en-US" sz="2000" dirty="0" smtClean="0"/>
              <a:t>landmarks: 14,951 </a:t>
            </a:r>
            <a:r>
              <a:rPr lang="en-US" sz="2000" dirty="0"/>
              <a:t>different </a:t>
            </a:r>
            <a:r>
              <a:rPr lang="en-US" sz="2000" dirty="0" smtClean="0"/>
              <a:t>classes</a:t>
            </a:r>
            <a:endParaRPr lang="en-US" sz="2000" dirty="0"/>
          </a:p>
          <a:p>
            <a:pPr lvl="1"/>
            <a:r>
              <a:rPr lang="en-US" sz="2000" dirty="0"/>
              <a:t>Imbalanced </a:t>
            </a:r>
            <a:r>
              <a:rPr lang="en-US" sz="2000" dirty="0" smtClean="0"/>
              <a:t>data: </a:t>
            </a:r>
            <a:r>
              <a:rPr lang="en-US" sz="2000" dirty="0"/>
              <a:t>Some landmarks only have 1 training </a:t>
            </a:r>
            <a:r>
              <a:rPr lang="en-US" sz="2000" dirty="0" smtClean="0"/>
              <a:t>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accuracy</a:t>
            </a:r>
          </a:p>
          <a:p>
            <a:r>
              <a:rPr lang="en-US" sz="2400" dirty="0" smtClean="0"/>
              <a:t>Idea 2: Classical CNN for Multiclass Classification</a:t>
            </a:r>
          </a:p>
          <a:p>
            <a:pPr lvl="1"/>
            <a:r>
              <a:rPr lang="en-US" sz="2000" dirty="0"/>
              <a:t>Large amount of </a:t>
            </a:r>
            <a:r>
              <a:rPr lang="en-US" sz="2000" dirty="0" smtClean="0"/>
              <a:t>landmarks: 14,951 </a:t>
            </a:r>
            <a:r>
              <a:rPr lang="en-US" sz="2000" dirty="0"/>
              <a:t>different </a:t>
            </a:r>
            <a:r>
              <a:rPr lang="en-US" sz="2000" dirty="0" smtClean="0"/>
              <a:t>classes</a:t>
            </a:r>
            <a:endParaRPr lang="en-US" sz="2000" dirty="0"/>
          </a:p>
          <a:p>
            <a:pPr lvl="1"/>
            <a:r>
              <a:rPr lang="en-US" sz="2000" dirty="0"/>
              <a:t>Imbalanced </a:t>
            </a:r>
            <a:r>
              <a:rPr lang="en-US" sz="2000" dirty="0" smtClean="0"/>
              <a:t>data: </a:t>
            </a:r>
            <a:r>
              <a:rPr lang="en-US" sz="2000" dirty="0"/>
              <a:t>Some landmarks only have 1 training </a:t>
            </a:r>
            <a:r>
              <a:rPr lang="en-US" sz="2000" dirty="0" smtClean="0"/>
              <a:t>images</a:t>
            </a:r>
          </a:p>
          <a:p>
            <a:endParaRPr lang="en-US" sz="2400" dirty="0" smtClean="0"/>
          </a:p>
          <a:p>
            <a:r>
              <a:rPr lang="en-US" sz="2400" dirty="0" smtClean="0"/>
              <a:t>What can we do?</a:t>
            </a:r>
          </a:p>
          <a:p>
            <a:pPr lvl="1"/>
            <a:r>
              <a:rPr lang="en-US" sz="2000" dirty="0" smtClean="0"/>
              <a:t>Try to learn a metric for similarity/distance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19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39983" y="2670829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732124" y="1935602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732125" y="2764325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666967" y="1858148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630794" y="3150490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401411" y="1998284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84668" y="2871914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82674" y="1577963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6669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well developed area in computer vision</a:t>
            </a:r>
          </a:p>
          <a:p>
            <a:r>
              <a:rPr lang="en-US" sz="2400" dirty="0" smtClean="0"/>
              <a:t>With deep learning, machine can beat human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20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39983" y="2670829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732124" y="1935602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732125" y="2764325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666967" y="1858148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630794" y="3150490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401411" y="1998284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84668" y="2871914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82674" y="1577963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sp>
        <p:nvSpPr>
          <p:cNvPr id="21" name="Curved Down Arrow 20"/>
          <p:cNvSpPr/>
          <p:nvPr/>
        </p:nvSpPr>
        <p:spPr>
          <a:xfrm>
            <a:off x="3364288" y="1070332"/>
            <a:ext cx="2270554" cy="695068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25788" y="2702912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7237077" y="1820593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6437589" y="3150490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/>
          <p:cNvSpPr txBox="1"/>
          <p:nvPr/>
        </p:nvSpPr>
        <p:spPr>
          <a:xfrm>
            <a:off x="4841496" y="2385594"/>
            <a:ext cx="793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91464" y="2871914"/>
            <a:ext cx="761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52784" y="1540409"/>
            <a:ext cx="85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cxnSp>
        <p:nvCxnSpPr>
          <p:cNvPr id="536" name="Straight Arrow Connector 535"/>
          <p:cNvCxnSpPr>
            <a:stCxn id="35" idx="7"/>
            <a:endCxn id="38" idx="2"/>
          </p:cNvCxnSpPr>
          <p:nvPr/>
        </p:nvCxnSpPr>
        <p:spPr>
          <a:xfrm flipV="1">
            <a:off x="5217929" y="1875362"/>
            <a:ext cx="2019147" cy="84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/>
          <p:cNvCxnSpPr>
            <a:stCxn id="35" idx="5"/>
            <a:endCxn id="39" idx="2"/>
          </p:cNvCxnSpPr>
          <p:nvPr/>
        </p:nvCxnSpPr>
        <p:spPr>
          <a:xfrm>
            <a:off x="5217929" y="2796408"/>
            <a:ext cx="1219659" cy="408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TextBox 538"/>
          <p:cNvSpPr txBox="1"/>
          <p:nvPr/>
        </p:nvSpPr>
        <p:spPr>
          <a:xfrm>
            <a:off x="3684767" y="1297509"/>
            <a:ext cx="1494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9430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21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21695" y="5843797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713836" y="5108570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713837" y="5937293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648679" y="5031116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612506" y="6323458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383123" y="5171252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66380" y="6044882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64386" y="4750931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sp>
        <p:nvSpPr>
          <p:cNvPr id="21" name="Curved Down Arrow 20"/>
          <p:cNvSpPr/>
          <p:nvPr/>
        </p:nvSpPr>
        <p:spPr>
          <a:xfrm>
            <a:off x="3346000" y="4243300"/>
            <a:ext cx="2270554" cy="695068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07500" y="5875880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7218789" y="4993561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6419301" y="6323458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/>
          <p:cNvSpPr txBox="1"/>
          <p:nvPr/>
        </p:nvSpPr>
        <p:spPr>
          <a:xfrm>
            <a:off x="4823208" y="5558562"/>
            <a:ext cx="793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3176" y="6044882"/>
            <a:ext cx="761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34496" y="4713377"/>
            <a:ext cx="85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cxnSp>
        <p:nvCxnSpPr>
          <p:cNvPr id="536" name="Straight Arrow Connector 535"/>
          <p:cNvCxnSpPr>
            <a:stCxn id="35" idx="7"/>
            <a:endCxn id="38" idx="2"/>
          </p:cNvCxnSpPr>
          <p:nvPr/>
        </p:nvCxnSpPr>
        <p:spPr>
          <a:xfrm flipV="1">
            <a:off x="5199641" y="5048330"/>
            <a:ext cx="2019147" cy="84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/>
          <p:cNvCxnSpPr>
            <a:stCxn id="35" idx="5"/>
            <a:endCxn id="39" idx="2"/>
          </p:cNvCxnSpPr>
          <p:nvPr/>
        </p:nvCxnSpPr>
        <p:spPr>
          <a:xfrm>
            <a:off x="5199641" y="5969376"/>
            <a:ext cx="1219659" cy="408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TextBox 538"/>
          <p:cNvSpPr txBox="1"/>
          <p:nvPr/>
        </p:nvSpPr>
        <p:spPr>
          <a:xfrm>
            <a:off x="3666479" y="4470477"/>
            <a:ext cx="1494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sz="2300" dirty="0" smtClean="0"/>
                  <a:t>Goal:</a:t>
                </a:r>
              </a:p>
              <a:p>
                <a:pPr lvl="1"/>
                <a:r>
                  <a:rPr lang="en-US" sz="1900" dirty="0" smtClean="0"/>
                  <a:t>Learn new representation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charset="0"/>
                      </a:rPr>
                      <m:t>𝑓</m:t>
                    </m:r>
                    <m:r>
                      <a:rPr lang="en-US" sz="1900" b="0" i="1" smtClean="0">
                        <a:latin typeface="Cambria Math" charset="0"/>
                      </a:rPr>
                      <m:t>(∙)</m:t>
                    </m:r>
                  </m:oMath>
                </a14:m>
                <a:r>
                  <a:rPr lang="en-US" sz="1900" dirty="0" smtClean="0"/>
                  <a:t> of the original image such that </a:t>
                </a:r>
              </a:p>
              <a:p>
                <a:pPr lvl="1"/>
                <a:endParaRPr lang="en-US" sz="900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0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900" dirty="0" smtClean="0"/>
              </a:p>
              <a:p>
                <a:pPr lvl="1"/>
                <a:r>
                  <a:rPr lang="en-US" sz="1900" dirty="0" smtClean="0"/>
                  <a:t>Add some margin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sz="1900" dirty="0" smtClean="0">
                  <a:ea typeface="Cambria Math" charset="0"/>
                  <a:cs typeface="Cambria Math" charset="0"/>
                </a:endParaRPr>
              </a:p>
              <a:p>
                <a:pPr lvl="1"/>
                <a:endParaRPr lang="en-US" sz="900" dirty="0" smtClean="0">
                  <a:ea typeface="Cambria Math" charset="0"/>
                  <a:cs typeface="Cambria Math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900" b="0" i="1" smtClean="0">
                          <a:latin typeface="Cambria Math" charset="0"/>
                        </a:rPr>
                        <m:t>+</m:t>
                      </m:r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900" dirty="0" smtClean="0"/>
              </a:p>
            </p:txBody>
          </p:sp>
        </mc:Choice>
        <mc:Fallback xmlns="">
          <p:sp>
            <p:nvSpPr>
              <p:cNvPr id="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  <a:blipFill rotWithShape="0">
                <a:blip r:embed="rId3"/>
                <a:stretch>
                  <a:fillRect l="-927" t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88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22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21695" y="5843797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713836" y="5108570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713837" y="5937293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648679" y="5031116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612506" y="6323458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383123" y="5171252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66380" y="6044882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64386" y="4750931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sp>
        <p:nvSpPr>
          <p:cNvPr id="21" name="Curved Down Arrow 20"/>
          <p:cNvSpPr/>
          <p:nvPr/>
        </p:nvSpPr>
        <p:spPr>
          <a:xfrm>
            <a:off x="3346000" y="4243300"/>
            <a:ext cx="2270554" cy="695068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07500" y="5875880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7218789" y="4993561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6419301" y="6323458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/>
          <p:cNvSpPr txBox="1"/>
          <p:nvPr/>
        </p:nvSpPr>
        <p:spPr>
          <a:xfrm>
            <a:off x="4823208" y="5558562"/>
            <a:ext cx="793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3176" y="6044882"/>
            <a:ext cx="761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34496" y="4713377"/>
            <a:ext cx="85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cxnSp>
        <p:nvCxnSpPr>
          <p:cNvPr id="536" name="Straight Arrow Connector 535"/>
          <p:cNvCxnSpPr>
            <a:stCxn id="35" idx="7"/>
            <a:endCxn id="38" idx="2"/>
          </p:cNvCxnSpPr>
          <p:nvPr/>
        </p:nvCxnSpPr>
        <p:spPr>
          <a:xfrm flipV="1">
            <a:off x="5199641" y="5048330"/>
            <a:ext cx="2019147" cy="84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/>
          <p:cNvCxnSpPr>
            <a:stCxn id="35" idx="5"/>
            <a:endCxn id="39" idx="2"/>
          </p:cNvCxnSpPr>
          <p:nvPr/>
        </p:nvCxnSpPr>
        <p:spPr>
          <a:xfrm>
            <a:off x="5199641" y="5969376"/>
            <a:ext cx="1219659" cy="408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TextBox 538"/>
          <p:cNvSpPr txBox="1"/>
          <p:nvPr/>
        </p:nvSpPr>
        <p:spPr>
          <a:xfrm>
            <a:off x="3666479" y="4470477"/>
            <a:ext cx="1494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sz="2300" dirty="0" smtClean="0"/>
                  <a:t>Goal:</a:t>
                </a:r>
              </a:p>
              <a:p>
                <a:pPr lvl="1"/>
                <a:r>
                  <a:rPr lang="en-US" sz="1900" dirty="0" smtClean="0"/>
                  <a:t>Learn new representation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charset="0"/>
                      </a:rPr>
                      <m:t>𝑓</m:t>
                    </m:r>
                    <m:r>
                      <a:rPr lang="en-US" sz="1900" b="0" i="1" smtClean="0">
                        <a:latin typeface="Cambria Math" charset="0"/>
                      </a:rPr>
                      <m:t>(∙)</m:t>
                    </m:r>
                  </m:oMath>
                </a14:m>
                <a:r>
                  <a:rPr lang="en-US" sz="1900" dirty="0" smtClean="0"/>
                  <a:t> of the original image such that </a:t>
                </a:r>
              </a:p>
              <a:p>
                <a:pPr lvl="1"/>
                <a:endParaRPr lang="en-US" sz="900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0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900" dirty="0" smtClean="0"/>
              </a:p>
              <a:p>
                <a:pPr lvl="1"/>
                <a:r>
                  <a:rPr lang="en-US" sz="1900" dirty="0" smtClean="0"/>
                  <a:t>Add some margin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sz="1900" dirty="0" smtClean="0">
                  <a:ea typeface="Cambria Math" charset="0"/>
                  <a:cs typeface="Cambria Math" charset="0"/>
                </a:endParaRPr>
              </a:p>
              <a:p>
                <a:pPr lvl="1"/>
                <a:endParaRPr lang="en-US" sz="900" dirty="0" smtClean="0">
                  <a:ea typeface="Cambria Math" charset="0"/>
                  <a:cs typeface="Cambria Math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900" b="0" i="1" smtClean="0">
                          <a:latin typeface="Cambria Math" charset="0"/>
                        </a:rPr>
                        <m:t>+</m:t>
                      </m:r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900" dirty="0" smtClean="0"/>
              </a:p>
              <a:p>
                <a:r>
                  <a:rPr lang="en-US" sz="2300" dirty="0" smtClean="0"/>
                  <a:t>Triplet Loss:</a:t>
                </a:r>
              </a:p>
              <a:p>
                <a:endParaRPr lang="en-US" sz="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3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3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3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2300" b="0" i="1" smtClean="0">
                          <a:latin typeface="Cambria Math" charset="0"/>
                        </a:rPr>
                        <m:t>⁡{</m:t>
                      </m:r>
                      <m:sSubSup>
                        <m:sSubSup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3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3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3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300" i="1">
                          <a:latin typeface="Cambria Math" charset="0"/>
                        </a:rPr>
                        <m:t>+</m:t>
                      </m:r>
                      <m:r>
                        <a:rPr lang="en-US" sz="23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3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3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3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3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300" b="0" i="1" smtClean="0">
                          <a:latin typeface="Cambria Math" charset="0"/>
                        </a:rPr>
                        <m:t>, 0}</m:t>
                      </m:r>
                    </m:oMath>
                  </m:oMathPara>
                </a14:m>
                <a:endParaRPr lang="en-US" sz="2300" dirty="0" smtClean="0"/>
              </a:p>
            </p:txBody>
          </p:sp>
        </mc:Choice>
        <mc:Fallback xmlns="">
          <p:sp>
            <p:nvSpPr>
              <p:cNvPr id="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  <a:blipFill rotWithShape="0">
                <a:blip r:embed="rId3"/>
                <a:stretch>
                  <a:fillRect l="-927" t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41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796495" y="2927860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6496" y="4789318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a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6496" y="2353805"/>
            <a:ext cx="1077686" cy="3454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058003" y="2927860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58003" y="4789318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p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51682" y="2353805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12" name="Straight Arrow Connector 11"/>
          <p:cNvCxnSpPr>
            <a:stCxn id="12" idx="1"/>
          </p:cNvCxnSpPr>
          <p:nvPr/>
        </p:nvCxnSpPr>
        <p:spPr>
          <a:xfrm flipH="1">
            <a:off x="2874181" y="3744288"/>
            <a:ext cx="1183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335340" y="4560717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330725" y="2699259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2"/>
          </p:cNvCxnSpPr>
          <p:nvPr/>
        </p:nvCxnSpPr>
        <p:spPr>
          <a:xfrm flipH="1" flipV="1">
            <a:off x="4590526" y="2672212"/>
            <a:ext cx="854" cy="2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596846" y="4560717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74181" y="3501914"/>
            <a:ext cx="11838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Shared Weights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13190" y="2927860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13190" y="4789318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3190" y="2353805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29368" y="3744288"/>
            <a:ext cx="1183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0"/>
            <a:endCxn id="24" idx="2"/>
          </p:cNvCxnSpPr>
          <p:nvPr/>
        </p:nvCxnSpPr>
        <p:spPr>
          <a:xfrm flipV="1">
            <a:off x="6852033" y="2672212"/>
            <a:ext cx="0" cy="2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52033" y="4560717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29368" y="3501914"/>
            <a:ext cx="11838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Shared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744339" y="1359391"/>
                <a:ext cx="3820120" cy="39303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>
                          <a:solidFill>
                            <a:schemeClr val="tx1"/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⁡{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−{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0}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339" y="1359391"/>
                <a:ext cx="3820120" cy="393031"/>
              </a:xfrm>
              <a:prstGeom prst="rect">
                <a:avLst/>
              </a:prstGeom>
              <a:blipFill rotWithShape="0">
                <a:blip r:embed="rId3"/>
                <a:stretch>
                  <a:fillRect t="-48485" b="-681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2336403" y="1779750"/>
            <a:ext cx="1308048" cy="5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90524" y="1775271"/>
            <a:ext cx="6322" cy="57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415218" y="1766086"/>
            <a:ext cx="1436815" cy="57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77257" y="1853667"/>
            <a:ext cx="496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f(a)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58841" y="1021939"/>
            <a:ext cx="1163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Triplet Loss </a:t>
            </a:r>
            <a:endParaRPr lang="en-US" sz="1600" dirty="0">
              <a:latin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3439" y="1936191"/>
            <a:ext cx="496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f(p)</a:t>
            </a:r>
            <a:endParaRPr lang="en-US" sz="1350" dirty="0"/>
          </a:p>
        </p:txBody>
      </p:sp>
      <p:sp>
        <p:nvSpPr>
          <p:cNvPr id="30" name="TextBox 29"/>
          <p:cNvSpPr txBox="1"/>
          <p:nvPr/>
        </p:nvSpPr>
        <p:spPr>
          <a:xfrm>
            <a:off x="6354206" y="1894520"/>
            <a:ext cx="496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f(n)</a:t>
            </a:r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25" y="5275728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10" y="5275728"/>
            <a:ext cx="1371600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29" y="527572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Build CNN from scratch</a:t>
            </a:r>
          </a:p>
          <a:p>
            <a:pPr lvl="1"/>
            <a:r>
              <a:rPr lang="en-US" sz="2400" dirty="0" smtClean="0"/>
              <a:t>Works with large training set, enough training </a:t>
            </a:r>
            <a:r>
              <a:rPr lang="en-US" sz="2400" dirty="0" smtClean="0"/>
              <a:t>time, </a:t>
            </a:r>
            <a:r>
              <a:rPr lang="en-US" sz="2400" dirty="0" smtClean="0"/>
              <a:t>and advanced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Build CNN from scratch</a:t>
            </a:r>
          </a:p>
          <a:p>
            <a:pPr lvl="1"/>
            <a:r>
              <a:rPr lang="en-US" sz="2400" dirty="0" smtClean="0"/>
              <a:t>Works with large training set, enough training time and advanced hardware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Fine-tuning with pre-trained models</a:t>
            </a:r>
          </a:p>
          <a:p>
            <a:pPr lvl="1"/>
            <a:r>
              <a:rPr lang="en-US" sz="2400" dirty="0" smtClean="0"/>
              <a:t>VGG16, InceptionV3, and </a:t>
            </a:r>
            <a:r>
              <a:rPr lang="en-US" sz="2400" dirty="0" err="1" smtClean="0"/>
              <a:t>ResNet</a:t>
            </a:r>
            <a:r>
              <a:rPr lang="en-US" sz="2400" dirty="0" smtClean="0"/>
              <a:t> have been well trained</a:t>
            </a:r>
          </a:p>
          <a:p>
            <a:pPr lvl="1"/>
            <a:r>
              <a:rPr lang="en-US" sz="2400" dirty="0" smtClean="0"/>
              <a:t>Lower layers usually encode more generic, reusable features</a:t>
            </a:r>
          </a:p>
          <a:p>
            <a:pPr lvl="1"/>
            <a:r>
              <a:rPr lang="en-US" sz="2400" dirty="0" smtClean="0"/>
              <a:t>Higher layers encode more specialized features</a:t>
            </a:r>
          </a:p>
          <a:p>
            <a:pPr lvl="1"/>
            <a:r>
              <a:rPr lang="en-US" sz="2400" dirty="0" smtClean="0"/>
              <a:t>Freeze lower layers and only train the top several layers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Given a new image, how to predict its landmark?</a:t>
            </a:r>
          </a:p>
          <a:p>
            <a:pPr lvl="1"/>
            <a:r>
              <a:rPr lang="en-US" sz="2400" dirty="0" smtClean="0"/>
              <a:t>K-Nearest Neighbors (</a:t>
            </a:r>
            <a:r>
              <a:rPr lang="en-US" sz="2400" dirty="0" smtClean="0"/>
              <a:t>KNN)</a:t>
            </a: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0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Given a new image, how to predict its landmark?</a:t>
            </a:r>
          </a:p>
          <a:p>
            <a:pPr lvl="1"/>
            <a:r>
              <a:rPr lang="en-US" sz="2400" dirty="0" smtClean="0"/>
              <a:t>K-Nearest Neighbors (KNN)</a:t>
            </a:r>
          </a:p>
          <a:p>
            <a:r>
              <a:rPr lang="en-US" sz="2800" dirty="0" smtClean="0"/>
              <a:t>Final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02968" y="3882365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Trained Neural </a:t>
            </a:r>
            <a:r>
              <a:rPr lang="en-US" sz="1350" dirty="0">
                <a:solidFill>
                  <a:schemeClr val="tx1"/>
                </a:solidFill>
              </a:rPr>
              <a:t>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02968" y="5743823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</a:t>
            </a:r>
            <a:r>
              <a:rPr lang="en-US" sz="1350" dirty="0" smtClean="0">
                <a:solidFill>
                  <a:schemeClr val="tx1"/>
                </a:solidFill>
              </a:rPr>
              <a:t>Image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2968" y="330831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841811" y="3626717"/>
            <a:ext cx="0" cy="2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841811" y="5515222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64520" y="1887942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1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64520" y="2345142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2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64520" y="2826726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3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51896" y="330831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4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51896" y="4423673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 - 3 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64520" y="4890199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 - 2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39272" y="5392031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 - 1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51896" y="5858557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5704886" y="3852174"/>
            <a:ext cx="79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r>
              <a:rPr lang="en-US" dirty="0" smtClean="0"/>
              <a:t>.....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15" idx="3"/>
          </p:cNvCxnSpPr>
          <p:nvPr/>
        </p:nvCxnSpPr>
        <p:spPr>
          <a:xfrm flipV="1">
            <a:off x="2380654" y="2061090"/>
            <a:ext cx="3158618" cy="140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3"/>
            <a:endCxn id="20" idx="1"/>
          </p:cNvCxnSpPr>
          <p:nvPr/>
        </p:nvCxnSpPr>
        <p:spPr>
          <a:xfrm flipV="1">
            <a:off x="2380654" y="2504346"/>
            <a:ext cx="3183866" cy="96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3"/>
            <a:endCxn id="35" idx="1"/>
          </p:cNvCxnSpPr>
          <p:nvPr/>
        </p:nvCxnSpPr>
        <p:spPr>
          <a:xfrm>
            <a:off x="2380654" y="3467514"/>
            <a:ext cx="3171242" cy="255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3"/>
            <a:endCxn id="21" idx="1"/>
          </p:cNvCxnSpPr>
          <p:nvPr/>
        </p:nvCxnSpPr>
        <p:spPr>
          <a:xfrm flipV="1">
            <a:off x="2380654" y="2985930"/>
            <a:ext cx="3183866" cy="48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22" idx="1"/>
          </p:cNvCxnSpPr>
          <p:nvPr/>
        </p:nvCxnSpPr>
        <p:spPr>
          <a:xfrm>
            <a:off x="2380654" y="3467514"/>
            <a:ext cx="3171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23" idx="1"/>
          </p:cNvCxnSpPr>
          <p:nvPr/>
        </p:nvCxnSpPr>
        <p:spPr>
          <a:xfrm>
            <a:off x="2380654" y="3467514"/>
            <a:ext cx="3171242" cy="1115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5" idx="3"/>
            <a:endCxn id="24" idx="1"/>
          </p:cNvCxnSpPr>
          <p:nvPr/>
        </p:nvCxnSpPr>
        <p:spPr>
          <a:xfrm>
            <a:off x="2380654" y="3467514"/>
            <a:ext cx="3183866" cy="158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3"/>
            <a:endCxn id="34" idx="1"/>
          </p:cNvCxnSpPr>
          <p:nvPr/>
        </p:nvCxnSpPr>
        <p:spPr>
          <a:xfrm>
            <a:off x="2380654" y="3467514"/>
            <a:ext cx="3158618" cy="208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485213" y="2455408"/>
            <a:ext cx="63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KNN</a:t>
            </a:r>
            <a:endParaRPr lang="en-US"/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001904"/>
            <a:ext cx="6531429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005840"/>
            <a:ext cx="6531429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well developed area in computer vision</a:t>
            </a:r>
          </a:p>
          <a:p>
            <a:r>
              <a:rPr lang="en-US" sz="2400" dirty="0" smtClean="0"/>
              <a:t>With deep learning, machine can beat human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/>
          <a:stretch/>
        </p:blipFill>
        <p:spPr>
          <a:xfrm>
            <a:off x="918972" y="2122606"/>
            <a:ext cx="7306056" cy="36520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1846" y="5966426"/>
            <a:ext cx="3700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Image: https</a:t>
            </a:r>
            <a:r>
              <a:rPr lang="en-US" sz="1600" dirty="0"/>
              <a:t>://</a:t>
            </a:r>
            <a:r>
              <a:rPr lang="en-US" sz="1600" dirty="0" err="1"/>
              <a:t>plot.ly</a:t>
            </a:r>
            <a:r>
              <a:rPr lang="en-US" sz="1600" dirty="0"/>
              <a:t>/~</a:t>
            </a:r>
            <a:r>
              <a:rPr lang="en-US" sz="1600" dirty="0" err="1"/>
              <a:t>botevmg</a:t>
            </a:r>
            <a:r>
              <a:rPr lang="en-US" sz="1600" dirty="0"/>
              <a:t>/5.embed</a:t>
            </a:r>
          </a:p>
        </p:txBody>
      </p:sp>
    </p:spTree>
    <p:extLst>
      <p:ext uri="{BB962C8B-B14F-4D97-AF65-F5344CB8AC3E}">
        <p14:creationId xmlns:p14="http://schemas.microsoft.com/office/powerpoint/2010/main" val="15229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005840"/>
            <a:ext cx="6531429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5705856"/>
            <a:ext cx="7886700" cy="397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fine-tuned InceptionV3 Triplet Network, top 1 accuracy is 47%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65"/>
          <a:stretch/>
        </p:blipFill>
        <p:spPr>
          <a:xfrm>
            <a:off x="936494" y="1179921"/>
            <a:ext cx="1071415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1998482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4" y="1179921"/>
            <a:ext cx="7271012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1998482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6045" y="847036"/>
            <a:ext cx="26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Similar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4" y="1179921"/>
            <a:ext cx="7271012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2010977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6045" y="847036"/>
            <a:ext cx="26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Similar Images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45855" y="130619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9897" y="130619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2444" y="238712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45855" y="238712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69896" y="2387123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39034" y="2387124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45853" y="344863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92443" y="4529624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45853" y="452956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92442" y="5604427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landmark recognition with large amount of real-world images</a:t>
            </a:r>
          </a:p>
          <a:p>
            <a:r>
              <a:rPr lang="en-US" sz="2400" dirty="0" smtClean="0"/>
              <a:t>Triplet network for metric learning</a:t>
            </a:r>
          </a:p>
          <a:p>
            <a:r>
              <a:rPr lang="en-US" sz="2400" dirty="0" smtClean="0"/>
              <a:t>Fine-tuning to improve accuracy</a:t>
            </a:r>
          </a:p>
          <a:p>
            <a:endParaRPr lang="en-US" sz="2400" dirty="0" smtClean="0"/>
          </a:p>
          <a:p>
            <a:r>
              <a:rPr lang="en-US" sz="2400" dirty="0" smtClean="0"/>
              <a:t>However</a:t>
            </a:r>
          </a:p>
          <a:p>
            <a:pPr lvl="1"/>
            <a:r>
              <a:rPr lang="en-US" sz="2000" dirty="0" smtClean="0"/>
              <a:t>A subset of images are used =&gt; Better performance with all images?</a:t>
            </a:r>
          </a:p>
          <a:p>
            <a:pPr lvl="1"/>
            <a:r>
              <a:rPr lang="en-US" sz="2000" dirty="0" smtClean="0"/>
              <a:t>Top 1 accuracy 47% =&gt; Modern systems (</a:t>
            </a:r>
            <a:r>
              <a:rPr lang="en-US" sz="2000" dirty="0" err="1" smtClean="0"/>
              <a:t>FaceNet</a:t>
            </a:r>
            <a:r>
              <a:rPr lang="en-US" sz="2000" dirty="0" smtClean="0"/>
              <a:t>) &gt; 95% accuracy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Future</a:t>
            </a:r>
          </a:p>
          <a:p>
            <a:pPr lvl="1"/>
            <a:r>
              <a:rPr lang="en-US" sz="2000" dirty="0" smtClean="0"/>
              <a:t>Pre-process images</a:t>
            </a:r>
          </a:p>
          <a:p>
            <a:pPr lvl="1"/>
            <a:r>
              <a:rPr lang="en-US" sz="2000" dirty="0" smtClean="0"/>
              <a:t>Train specific base network for landmark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5992298"/>
            <a:ext cx="788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* Source code: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JifuZhao</a:t>
            </a:r>
            <a:r>
              <a:rPr lang="en-US" sz="1600" dirty="0"/>
              <a:t>/Landmark-Recognition</a:t>
            </a:r>
          </a:p>
        </p:txBody>
      </p:sp>
    </p:spTree>
    <p:extLst>
      <p:ext uri="{BB962C8B-B14F-4D97-AF65-F5344CB8AC3E}">
        <p14:creationId xmlns:p14="http://schemas.microsoft.com/office/powerpoint/2010/main" val="1021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Thank you !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well developed area in computer vision</a:t>
            </a:r>
          </a:p>
          <a:p>
            <a:r>
              <a:rPr lang="en-US" sz="2400" dirty="0" smtClean="0"/>
              <a:t>With deep learning, machine can beat human</a:t>
            </a:r>
          </a:p>
          <a:p>
            <a:endParaRPr lang="en-US" sz="2400" dirty="0" smtClean="0"/>
          </a:p>
          <a:p>
            <a:r>
              <a:rPr lang="en-US" sz="2400" dirty="0" smtClean="0"/>
              <a:t>Large amount of training images are required</a:t>
            </a: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cs-CZ" sz="2000" dirty="0"/>
              <a:t>CIFAR-10: </a:t>
            </a:r>
            <a:r>
              <a:rPr lang="de-DE" sz="2000" dirty="0"/>
              <a:t>60,000 </a:t>
            </a:r>
            <a:r>
              <a:rPr lang="de-DE" sz="2000" dirty="0" err="1"/>
              <a:t>images</a:t>
            </a:r>
            <a:r>
              <a:rPr lang="de-DE" sz="2000" dirty="0"/>
              <a:t> in 10 </a:t>
            </a:r>
            <a:r>
              <a:rPr lang="de-DE" sz="2000" dirty="0" err="1"/>
              <a:t>classes</a:t>
            </a:r>
            <a:r>
              <a:rPr lang="de-DE" sz="2000" dirty="0" smtClean="0"/>
              <a:t>.</a:t>
            </a:r>
            <a:endParaRPr lang="en-US" sz="2000" dirty="0" smtClean="0"/>
          </a:p>
          <a:p>
            <a:pPr lvl="1"/>
            <a:r>
              <a:rPr lang="en-US" sz="2000" dirty="0" smtClean="0"/>
              <a:t>ImageNet: </a:t>
            </a:r>
            <a:r>
              <a:rPr lang="cs-CZ" sz="2000" dirty="0" smtClean="0"/>
              <a:t>14,197,122 </a:t>
            </a:r>
            <a:r>
              <a:rPr lang="cs-CZ" sz="2000" dirty="0" err="1" smtClean="0"/>
              <a:t>images</a:t>
            </a:r>
            <a:r>
              <a:rPr lang="cs-CZ" sz="2000" dirty="0" smtClean="0"/>
              <a:t> in 1,000 </a:t>
            </a:r>
            <a:r>
              <a:rPr lang="cs-CZ" sz="2000" dirty="0" err="1" smtClean="0"/>
              <a:t>classes</a:t>
            </a:r>
            <a:r>
              <a:rPr lang="cs-CZ" sz="2000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well developed area in computer vision</a:t>
            </a:r>
          </a:p>
          <a:p>
            <a:r>
              <a:rPr lang="en-US" sz="2400" dirty="0" smtClean="0"/>
              <a:t>With deep learning, machine can beat human</a:t>
            </a:r>
          </a:p>
          <a:p>
            <a:endParaRPr lang="en-US" sz="2400" dirty="0" smtClean="0"/>
          </a:p>
          <a:p>
            <a:r>
              <a:rPr lang="en-US" sz="2400" dirty="0" smtClean="0"/>
              <a:t>Large amount of training images are required</a:t>
            </a: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cs-CZ" sz="2000" dirty="0"/>
              <a:t>CIFAR-10: </a:t>
            </a:r>
            <a:r>
              <a:rPr lang="de-DE" sz="2000" dirty="0"/>
              <a:t>60,000 </a:t>
            </a:r>
            <a:r>
              <a:rPr lang="de-DE" sz="2000" dirty="0" err="1"/>
              <a:t>images</a:t>
            </a:r>
            <a:r>
              <a:rPr lang="de-DE" sz="2000" dirty="0"/>
              <a:t> in 10 </a:t>
            </a:r>
            <a:r>
              <a:rPr lang="de-DE" sz="2000" dirty="0" err="1"/>
              <a:t>classes</a:t>
            </a:r>
            <a:r>
              <a:rPr lang="de-DE" sz="2000" dirty="0" smtClean="0"/>
              <a:t>.</a:t>
            </a:r>
            <a:endParaRPr lang="en-US" sz="2000" dirty="0" smtClean="0"/>
          </a:p>
          <a:p>
            <a:pPr lvl="1"/>
            <a:r>
              <a:rPr lang="en-US" sz="2000" dirty="0" smtClean="0"/>
              <a:t>ImageNet: </a:t>
            </a:r>
            <a:r>
              <a:rPr lang="cs-CZ" sz="2000" dirty="0" smtClean="0"/>
              <a:t>14,197,122 </a:t>
            </a:r>
            <a:r>
              <a:rPr lang="cs-CZ" sz="2000" dirty="0" err="1" smtClean="0"/>
              <a:t>images</a:t>
            </a:r>
            <a:r>
              <a:rPr lang="cs-CZ" sz="2000" dirty="0" smtClean="0"/>
              <a:t> in 1,000 </a:t>
            </a:r>
            <a:r>
              <a:rPr lang="cs-CZ" sz="2000" dirty="0" err="1" smtClean="0"/>
              <a:t>classes</a:t>
            </a:r>
            <a:r>
              <a:rPr lang="cs-CZ" sz="2000" dirty="0" smtClean="0"/>
              <a:t>.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if</a:t>
            </a:r>
            <a:r>
              <a:rPr lang="de-DE" sz="2400" dirty="0" smtClean="0"/>
              <a:t> limited </a:t>
            </a:r>
            <a:r>
              <a:rPr lang="de-DE" sz="2400" dirty="0" err="1" smtClean="0"/>
              <a:t>amount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available</a:t>
            </a:r>
            <a:r>
              <a:rPr lang="de-DE" sz="2400" dirty="0" smtClean="0"/>
              <a:t>?</a:t>
            </a:r>
          </a:p>
          <a:p>
            <a:pPr lvl="1"/>
            <a:r>
              <a:rPr lang="de-DE" sz="2000" dirty="0" err="1" smtClean="0"/>
              <a:t>One-Shot</a:t>
            </a:r>
            <a:r>
              <a:rPr lang="de-DE" sz="2000" dirty="0" smtClean="0"/>
              <a:t> Learning</a:t>
            </a:r>
            <a:endParaRPr lang="cs-CZ" sz="20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One-Shot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6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One-shot </a:t>
            </a:r>
            <a:r>
              <a:rPr lang="en-US" sz="2400" b="1" dirty="0" smtClean="0"/>
              <a:t>learning</a:t>
            </a:r>
            <a:endParaRPr lang="en-US" sz="2400" dirty="0"/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n </a:t>
            </a:r>
            <a:r>
              <a:rPr lang="en-US" sz="2000" dirty="0"/>
              <a:t>object categorization problem in computer vision. Whereas most machine learning based object categorization algorithms require training on hundreds or thousands of images and very large datasets, one-shot learning aims to learn information about object categories from one, or only a few, training images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Characteristics:</a:t>
            </a:r>
          </a:p>
          <a:p>
            <a:pPr lvl="1"/>
            <a:r>
              <a:rPr lang="en-US" sz="2000" dirty="0" smtClean="0"/>
              <a:t>A few training images for each class</a:t>
            </a:r>
          </a:p>
          <a:p>
            <a:pPr lvl="1"/>
            <a:r>
              <a:rPr lang="en-US" sz="2000" dirty="0" smtClean="0"/>
              <a:t>Potentially large amount of classes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" b="4649"/>
          <a:stretch/>
        </p:blipFill>
        <p:spPr>
          <a:xfrm>
            <a:off x="4077327" y="3529584"/>
            <a:ext cx="4438023" cy="297071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7213" r="7763"/>
          <a:stretch/>
        </p:blipFill>
        <p:spPr>
          <a:xfrm>
            <a:off x="438912" y="3838122"/>
            <a:ext cx="3638415" cy="265774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One-Shot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Characteristics:</a:t>
            </a:r>
          </a:p>
          <a:p>
            <a:pPr lvl="1"/>
            <a:r>
              <a:rPr lang="en-US" sz="2000" dirty="0" smtClean="0"/>
              <a:t>A few </a:t>
            </a:r>
            <a:r>
              <a:rPr lang="en-US" sz="2000" dirty="0"/>
              <a:t>training images for each class</a:t>
            </a:r>
          </a:p>
          <a:p>
            <a:pPr lvl="1"/>
            <a:r>
              <a:rPr lang="en-US" sz="2000" dirty="0"/>
              <a:t>Potentially large amount of classes</a:t>
            </a:r>
          </a:p>
          <a:p>
            <a:r>
              <a:rPr lang="en-US" sz="2400" dirty="0" smtClean="0"/>
              <a:t>Applications</a:t>
            </a:r>
          </a:p>
          <a:p>
            <a:pPr lvl="1"/>
            <a:r>
              <a:rPr lang="en-US" sz="2000" dirty="0" smtClean="0"/>
              <a:t>Face/Item Verification</a:t>
            </a:r>
          </a:p>
          <a:p>
            <a:pPr lvl="1"/>
            <a:r>
              <a:rPr lang="en-US" sz="2000" dirty="0" smtClean="0"/>
              <a:t>Street-to-Shop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2492" t="8755" r="23325" b="18711"/>
          <a:stretch/>
        </p:blipFill>
        <p:spPr>
          <a:xfrm>
            <a:off x="5086350" y="1128643"/>
            <a:ext cx="3429000" cy="217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Given a photo, can we recognize the correct landmarks it contains? </a:t>
            </a:r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Recognition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63" y="1574158"/>
            <a:ext cx="6137074" cy="46028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Given a photo, can we recognize the correct landmarks it contains? </a:t>
            </a:r>
          </a:p>
        </p:txBody>
      </p:sp>
    </p:spTree>
    <p:extLst>
      <p:ext uri="{BB962C8B-B14F-4D97-AF65-F5344CB8AC3E}">
        <p14:creationId xmlns:p14="http://schemas.microsoft.com/office/powerpoint/2010/main" val="5963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8B912F2-40E4-AB44-9FAA-19FD2B3B6E92}" vid="{6B07A6FA-D1DD-4B41-8D20-86DE3CA488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UIUC169_2</Template>
  <TotalTime>282</TotalTime>
  <Words>1018</Words>
  <Application>Microsoft Macintosh PowerPoint</Application>
  <PresentationFormat>On-screen Show (4:3)</PresentationFormat>
  <Paragraphs>279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Calibri Light</vt:lpstr>
      <vt:lpstr>Cambria Math</vt:lpstr>
      <vt:lpstr>Mangal</vt:lpstr>
      <vt:lpstr>Arial</vt:lpstr>
      <vt:lpstr>Office Theme</vt:lpstr>
      <vt:lpstr>Large Scale Landmark Recognition via Triplet Network</vt:lpstr>
      <vt:lpstr>Object Recognition</vt:lpstr>
      <vt:lpstr>Object Recognition</vt:lpstr>
      <vt:lpstr>Object Recognition</vt:lpstr>
      <vt:lpstr>Object Recognition</vt:lpstr>
      <vt:lpstr>One-Shot Learning</vt:lpstr>
      <vt:lpstr>One-Shot Learning</vt:lpstr>
      <vt:lpstr>Landmark Recognition</vt:lpstr>
      <vt:lpstr>Landmark Recognition</vt:lpstr>
      <vt:lpstr>Data</vt:lpstr>
      <vt:lpstr>Data</vt:lpstr>
      <vt:lpstr>Data</vt:lpstr>
      <vt:lpstr>Data</vt:lpstr>
      <vt:lpstr>Methodology</vt:lpstr>
      <vt:lpstr>Methodology</vt:lpstr>
      <vt:lpstr>Methodology</vt:lpstr>
      <vt:lpstr>Methodology</vt:lpstr>
      <vt:lpstr>Methodology</vt:lpstr>
      <vt:lpstr>Goal</vt:lpstr>
      <vt:lpstr>Goal</vt:lpstr>
      <vt:lpstr>Triplet Loss</vt:lpstr>
      <vt:lpstr>Triplet Loss</vt:lpstr>
      <vt:lpstr>Triplet Network</vt:lpstr>
      <vt:lpstr>Training</vt:lpstr>
      <vt:lpstr>Training</vt:lpstr>
      <vt:lpstr>Prediction</vt:lpstr>
      <vt:lpstr>Prediction</vt:lpstr>
      <vt:lpstr>Results</vt:lpstr>
      <vt:lpstr>Results</vt:lpstr>
      <vt:lpstr>Results</vt:lpstr>
      <vt:lpstr>Results</vt:lpstr>
      <vt:lpstr>Results</vt:lpstr>
      <vt:lpstr>Results</vt:lpstr>
      <vt:lpstr>Summary</vt:lpstr>
      <vt:lpstr>Questions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Jifu Zhao</dc:creator>
  <cp:lastModifiedBy>Jifu Zhao</cp:lastModifiedBy>
  <cp:revision>63</cp:revision>
  <dcterms:created xsi:type="dcterms:W3CDTF">2018-04-02T19:28:20Z</dcterms:created>
  <dcterms:modified xsi:type="dcterms:W3CDTF">2018-04-26T14:23:52Z</dcterms:modified>
</cp:coreProperties>
</file>